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26" r:id="rId7"/>
    <p:sldId id="335" r:id="rId8"/>
    <p:sldId id="331" r:id="rId9"/>
    <p:sldId id="336" r:id="rId10"/>
    <p:sldId id="337" r:id="rId11"/>
    <p:sldId id="338" r:id="rId12"/>
    <p:sldId id="33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682" r:id="rId15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457" y="825687"/>
            <a:ext cx="9930944" cy="520173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ctr"/>
            <a:br>
              <a:rPr lang="ru-RU" sz="2800" dirty="0"/>
            </a:br>
            <a:br>
              <a:rPr lang="ru-RU" sz="2800" dirty="0"/>
            </a:br>
            <a:r>
              <a:rPr lang="ru-RU" sz="2800" dirty="0"/>
              <a:t>Этапы проектирования </a:t>
            </a:r>
            <a:r>
              <a:rPr lang="ru-RU" sz="2800" dirty="0" err="1"/>
              <a:t>проектирования</a:t>
            </a:r>
            <a:r>
              <a:rPr lang="ru-RU" sz="2800" dirty="0"/>
              <a:t> баз данных. Концептуальное, логическое и физическое проектирование</a:t>
            </a:r>
            <a:br>
              <a:rPr lang="ru-KZ" dirty="0"/>
            </a:br>
            <a:br>
              <a:rPr lang="ru-KZ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7457" y="1230086"/>
            <a:ext cx="7522030" cy="482237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/>
              <a:t>	</a:t>
            </a:r>
            <a:r>
              <a:rPr lang="ru-RU" b="1" dirty="0">
                <a:solidFill>
                  <a:schemeClr val="tx1"/>
                </a:solidFill>
              </a:rPr>
              <a:t>Проектирование баз данных </a:t>
            </a:r>
            <a:r>
              <a:rPr lang="ru-RU" dirty="0">
                <a:solidFill>
                  <a:schemeClr val="tx1"/>
                </a:solidFill>
              </a:rPr>
              <a:t>— это поэтапный процесс, направленный на создание информационной модели, которая отвечает требованиям пользователей и может быть реализована с помощью конкретной СУБД. Этот процесс включает: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1.	</a:t>
            </a:r>
            <a:r>
              <a:rPr lang="ru-RU" i="1" dirty="0">
                <a:solidFill>
                  <a:schemeClr val="tx1"/>
                </a:solidFill>
              </a:rPr>
              <a:t>Концептуальное проектирование </a:t>
            </a:r>
            <a:r>
              <a:rPr lang="ru-RU" dirty="0">
                <a:solidFill>
                  <a:schemeClr val="tx1"/>
                </a:solidFill>
              </a:rPr>
              <a:t>— описание предметной области.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2.	</a:t>
            </a:r>
            <a:r>
              <a:rPr lang="ru-RU" i="1" dirty="0">
                <a:solidFill>
                  <a:schemeClr val="tx1"/>
                </a:solidFill>
              </a:rPr>
              <a:t>Логическое проектирование </a:t>
            </a:r>
            <a:r>
              <a:rPr lang="ru-RU" dirty="0">
                <a:solidFill>
                  <a:schemeClr val="tx1"/>
                </a:solidFill>
              </a:rPr>
              <a:t>— переход к реляционной или другой модели данных.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3.	</a:t>
            </a:r>
            <a:r>
              <a:rPr lang="ru-RU" i="1" dirty="0">
                <a:solidFill>
                  <a:schemeClr val="tx1"/>
                </a:solidFill>
              </a:rPr>
              <a:t>Физическое проектирование </a:t>
            </a:r>
            <a:r>
              <a:rPr lang="ru-RU" dirty="0">
                <a:solidFill>
                  <a:schemeClr val="tx1"/>
                </a:solidFill>
              </a:rPr>
              <a:t>— реализация структуры данных на СУБД.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D93BD9-8E3F-935B-EF84-510C96FB6EF8}"/>
              </a:ext>
            </a:extLst>
          </p:cNvPr>
          <p:cNvSpPr txBox="1"/>
          <p:nvPr/>
        </p:nvSpPr>
        <p:spPr>
          <a:xfrm>
            <a:off x="582387" y="337850"/>
            <a:ext cx="61068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Проектирование баз данных </a:t>
            </a:r>
            <a:endParaRPr lang="ru-KZ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500C21-6EFD-8F75-A9E9-E424FB9237F7}"/>
              </a:ext>
            </a:extLst>
          </p:cNvPr>
          <p:cNvSpPr txBox="1"/>
          <p:nvPr/>
        </p:nvSpPr>
        <p:spPr>
          <a:xfrm>
            <a:off x="8213266" y="1337493"/>
            <a:ext cx="397873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Проектирование БД — это не просто техническая задача, а аналитическая работа, требующая понимания предметной области, бизнес-процессов и требований к данным.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5FCC7-6417-90BA-2F7C-F00F58A5C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511" y="1393927"/>
            <a:ext cx="7042570" cy="130074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Концептуальное проектирование (</a:t>
            </a:r>
            <a:r>
              <a:rPr lang="en-US" sz="2400" dirty="0">
                <a:solidFill>
                  <a:schemeClr val="tx1"/>
                </a:solidFill>
              </a:rPr>
              <a:t>Conceptual Design)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8F0708-6BDD-C185-B851-423A9590AEB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093029" y="1197429"/>
            <a:ext cx="7456047" cy="590791"/>
          </a:xfrm>
        </p:spPr>
        <p:txBody>
          <a:bodyPr>
            <a:normAutofit/>
          </a:bodyPr>
          <a:lstStyle/>
          <a:p>
            <a:r>
              <a:rPr lang="ru-RU" sz="1600" dirty="0"/>
              <a:t> </a:t>
            </a:r>
            <a:r>
              <a:rPr lang="ru-KZ" sz="1600" b="1" dirty="0">
                <a:solidFill>
                  <a:schemeClr val="tx1"/>
                </a:solidFill>
              </a:rPr>
              <a:t>Основные компоненты:</a:t>
            </a:r>
            <a:endParaRPr lang="ru-RU" sz="1600" b="1" dirty="0">
              <a:solidFill>
                <a:schemeClr val="tx1"/>
              </a:solidFill>
            </a:endParaRPr>
          </a:p>
          <a:p>
            <a:endParaRPr lang="ru-KZ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868128-FC12-CA27-E1A9-464DCD092FE3}"/>
              </a:ext>
            </a:extLst>
          </p:cNvPr>
          <p:cNvSpPr txBox="1"/>
          <p:nvPr/>
        </p:nvSpPr>
        <p:spPr>
          <a:xfrm>
            <a:off x="250370" y="1251234"/>
            <a:ext cx="372291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/>
              <a:t>Цель:</a:t>
            </a:r>
            <a:endParaRPr lang="ru-KZ" dirty="0"/>
          </a:p>
          <a:p>
            <a:r>
              <a:rPr lang="ru-KZ" dirty="0"/>
              <a:t>Создать абстрактную, </a:t>
            </a:r>
            <a:r>
              <a:rPr lang="ru-KZ" b="1" dirty="0"/>
              <a:t>независимую от СУБД</a:t>
            </a:r>
            <a:r>
              <a:rPr lang="ru-KZ" dirty="0"/>
              <a:t> модель предметной области, понятную пользователям и разработчикам.</a:t>
            </a:r>
            <a:endParaRPr lang="ru-RU" dirty="0"/>
          </a:p>
          <a:p>
            <a:endParaRPr lang="ru-KZ" dirty="0"/>
          </a:p>
          <a:p>
            <a:r>
              <a:rPr lang="ru-KZ" b="1" dirty="0"/>
              <a:t> Инструмент: ER-модель (</a:t>
            </a:r>
            <a:r>
              <a:rPr lang="ru-KZ" b="1" dirty="0" err="1"/>
              <a:t>Entity-Relationship</a:t>
            </a:r>
            <a:r>
              <a:rPr lang="ru-KZ" b="1" dirty="0"/>
              <a:t> Model)</a:t>
            </a:r>
            <a:endParaRPr lang="ru-KZ" dirty="0"/>
          </a:p>
          <a:p>
            <a:r>
              <a:rPr lang="ru-KZ" dirty="0"/>
              <a:t>Разработана Питером Ченом (1976).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FAF238A-2FF7-240B-38BE-DC8032FAB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435830"/>
              </p:ext>
            </p:extLst>
          </p:nvPr>
        </p:nvGraphicFramePr>
        <p:xfrm>
          <a:off x="4277405" y="1788220"/>
          <a:ext cx="6172200" cy="152095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2634982352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0704355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</a:rPr>
                        <a:t>Элемент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Описание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9292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Сущность (Entity)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Объект реального мира (например, «Студент», «Курс»)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78858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Атрибут (Attribute)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Характеристика сущности (например, ФИО, ДатаРождения)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4970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Связь (Relationship)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</a:rPr>
                        <a:t>Ассоциация между сущностями (например, «зачислен на курс»)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031974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C513F51-84D2-87BC-FB64-BA270E9BEBB8}"/>
              </a:ext>
            </a:extLst>
          </p:cNvPr>
          <p:cNvSpPr txBox="1"/>
          <p:nvPr/>
        </p:nvSpPr>
        <p:spPr>
          <a:xfrm>
            <a:off x="4386943" y="3510290"/>
            <a:ext cx="7554686" cy="2611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Типы связей: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к одному (1:1)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ко многим (1:N)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Многие ко многим (M:N)</a:t>
            </a:r>
          </a:p>
          <a:p>
            <a:pPr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Результат: ER-диаграмма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Пример:</a:t>
            </a:r>
          </a:p>
          <a:p>
            <a:pPr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[Студент]----(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записанНа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)----[Курс]</a:t>
            </a:r>
          </a:p>
          <a:p>
            <a:pPr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Концептуальная модель — это то, что утверждается с заказчиком.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059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25CA1D-A18F-6864-49BD-AFF21A83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70" y="-180579"/>
            <a:ext cx="11179629" cy="1216152"/>
          </a:xfrm>
        </p:spPr>
        <p:txBody>
          <a:bodyPr/>
          <a:lstStyle/>
          <a:p>
            <a:r>
              <a:rPr lang="ru-KZ" dirty="0">
                <a:solidFill>
                  <a:schemeClr val="tx1"/>
                </a:solidFill>
              </a:rPr>
              <a:t>Логическое проектирование (</a:t>
            </a:r>
            <a:r>
              <a:rPr lang="ru-KZ" dirty="0" err="1">
                <a:solidFill>
                  <a:schemeClr val="tx1"/>
                </a:solidFill>
              </a:rPr>
              <a:t>Logical</a:t>
            </a:r>
            <a:r>
              <a:rPr lang="ru-KZ" dirty="0">
                <a:solidFill>
                  <a:schemeClr val="tx1"/>
                </a:solidFill>
              </a:rPr>
              <a:t> Design</a:t>
            </a:r>
            <a:r>
              <a:rPr lang="ru-RU" dirty="0">
                <a:solidFill>
                  <a:schemeClr val="tx1"/>
                </a:solidFill>
              </a:rPr>
              <a:t>)</a:t>
            </a:r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D24744-B269-E4AB-6173-C5154821C5C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28904" y="2590800"/>
            <a:ext cx="5772639" cy="3718557"/>
          </a:xfrm>
        </p:spPr>
        <p:txBody>
          <a:bodyPr>
            <a:normAutofit fontScale="85000" lnSpcReduction="20000"/>
          </a:bodyPr>
          <a:lstStyle/>
          <a:p>
            <a:r>
              <a:rPr lang="ru-KZ" b="1" dirty="0">
                <a:solidFill>
                  <a:schemeClr val="tx1"/>
                </a:solidFill>
              </a:rPr>
              <a:t>Шаги преобразования:</a:t>
            </a:r>
            <a:endParaRPr lang="ru-KZ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Каждая сущность → в таблицу.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Каждый атрибут → в столбец таблицы.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Определение первичных ключей.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Преобразование связей: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KZ" dirty="0">
                <a:solidFill>
                  <a:schemeClr val="tx1"/>
                </a:solidFill>
              </a:rPr>
              <a:t>1:N → внешний ключ.</a:t>
            </a:r>
          </a:p>
          <a:p>
            <a:pPr lvl="1"/>
            <a:r>
              <a:rPr lang="ru-KZ" dirty="0">
                <a:solidFill>
                  <a:schemeClr val="tx1"/>
                </a:solidFill>
              </a:rPr>
              <a:t>M:N → новая таблица-связка.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Обработка слабых сущностей, </a:t>
            </a:r>
            <a:r>
              <a:rPr lang="ru-KZ" dirty="0" err="1">
                <a:solidFill>
                  <a:schemeClr val="tx1"/>
                </a:solidFill>
              </a:rPr>
              <a:t>мультизначных</a:t>
            </a:r>
            <a:r>
              <a:rPr lang="ru-KZ" dirty="0">
                <a:solidFill>
                  <a:schemeClr val="tx1"/>
                </a:solidFill>
              </a:rPr>
              <a:t> атрибутов и наследования.</a:t>
            </a:r>
          </a:p>
          <a:p>
            <a:pPr marL="342900" lvl="0" indent="-342900">
              <a:buFont typeface="+mj-lt"/>
              <a:buAutoNum type="arabicPeriod"/>
            </a:pPr>
            <a:endParaRPr lang="ru-KZ" dirty="0">
              <a:solidFill>
                <a:schemeClr val="tx1"/>
              </a:solidFill>
            </a:endParaRPr>
          </a:p>
          <a:p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9A6DF-0D5B-BB54-CCE4-F49CADA924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12370" y="1035574"/>
            <a:ext cx="10707841" cy="11306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KZ" sz="1600" b="1" dirty="0">
                <a:solidFill>
                  <a:schemeClr val="bg1"/>
                </a:solidFill>
              </a:rPr>
              <a:t> Цель:</a:t>
            </a:r>
            <a:endParaRPr lang="ru-KZ" sz="1600" dirty="0">
              <a:solidFill>
                <a:schemeClr val="bg1"/>
              </a:solidFill>
            </a:endParaRPr>
          </a:p>
          <a:p>
            <a:pPr algn="just"/>
            <a:r>
              <a:rPr lang="ru-KZ" sz="1600" dirty="0">
                <a:solidFill>
                  <a:schemeClr val="bg1"/>
                </a:solidFill>
              </a:rPr>
              <a:t>Преобразовать концептуальную ER-модель в </a:t>
            </a:r>
            <a:r>
              <a:rPr lang="ru-KZ" sz="1600" b="1" dirty="0">
                <a:solidFill>
                  <a:schemeClr val="bg1"/>
                </a:solidFill>
              </a:rPr>
              <a:t>логическую модель данных</a:t>
            </a:r>
            <a:r>
              <a:rPr lang="ru-KZ" sz="1600" dirty="0">
                <a:solidFill>
                  <a:schemeClr val="bg1"/>
                </a:solidFill>
              </a:rPr>
              <a:t>, совместимую с типом СУБД (обычно — реляционная).</a:t>
            </a:r>
          </a:p>
          <a:p>
            <a:pPr algn="just"/>
            <a:endParaRPr lang="ru-KZ" sz="16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B9356B-1BCD-99CD-F0F0-1E94A4247DE3}"/>
              </a:ext>
            </a:extLst>
          </p:cNvPr>
          <p:cNvSpPr txBox="1"/>
          <p:nvPr/>
        </p:nvSpPr>
        <p:spPr>
          <a:xfrm>
            <a:off x="6604904" y="2572145"/>
            <a:ext cx="5412925" cy="3240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Ключевые аспекты: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Нормализация (1НФ, 2НФ, 3НФ, BCNF).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Функциональные зависимости.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Минимизация избыточности и аномалий.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Результат: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Набор таблиц с определёнными ключами и связями.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Чёткая реляционная схема.</a:t>
            </a:r>
          </a:p>
        </p:txBody>
      </p:sp>
    </p:spTree>
    <p:extLst>
      <p:ext uri="{BB962C8B-B14F-4D97-AF65-F5344CB8AC3E}">
        <p14:creationId xmlns:p14="http://schemas.microsoft.com/office/powerpoint/2010/main" val="840109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E919B-8EBE-A18F-CAF9-7774E5CAC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785" y="1392396"/>
            <a:ext cx="10414296" cy="1030360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 marL="0" marR="0" lvl="0" indent="0" algn="ctr" fontAlgn="base">
              <a:lnSpc>
                <a:spcPct val="140000"/>
              </a:lnSpc>
              <a:spcAft>
                <a:spcPct val="0"/>
              </a:spcAft>
              <a:buClrTx/>
              <a:buSzTx/>
              <a:tabLst/>
            </a:pPr>
            <a:r>
              <a:rPr kumimoji="0" lang="ru-RU" altLang="ru-KZ" sz="28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Физическое проектирование (</a:t>
            </a:r>
            <a:r>
              <a:rPr kumimoji="0" lang="en-US" altLang="ru-KZ" sz="28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Physical Design)</a:t>
            </a:r>
            <a:br>
              <a:rPr kumimoji="0" lang="en-US" altLang="ru-KZ" sz="28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</a:br>
            <a:endParaRPr kumimoji="0" lang="en-US" altLang="ru-KZ" sz="2800" i="0" u="none" strike="noStrike" cap="none" normalizeH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EB9CD0-4E40-6CE0-D28F-820C05868C94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2694968601"/>
              </p:ext>
            </p:extLst>
          </p:nvPr>
        </p:nvGraphicFramePr>
        <p:xfrm>
          <a:off x="5757236" y="2358605"/>
          <a:ext cx="5791829" cy="366077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924847">
                  <a:extLst>
                    <a:ext uri="{9D8B030D-6E8A-4147-A177-3AD203B41FA5}">
                      <a16:colId xmlns:a16="http://schemas.microsoft.com/office/drawing/2014/main" val="1244123589"/>
                    </a:ext>
                  </a:extLst>
                </a:gridCol>
                <a:gridCol w="1924847">
                  <a:extLst>
                    <a:ext uri="{9D8B030D-6E8A-4147-A177-3AD203B41FA5}">
                      <a16:colId xmlns:a16="http://schemas.microsoft.com/office/drawing/2014/main" val="3358596782"/>
                    </a:ext>
                  </a:extLst>
                </a:gridCol>
                <a:gridCol w="1942135">
                  <a:extLst>
                    <a:ext uri="{9D8B030D-6E8A-4147-A177-3AD203B41FA5}">
                      <a16:colId xmlns:a16="http://schemas.microsoft.com/office/drawing/2014/main" val="1728510958"/>
                    </a:ext>
                  </a:extLst>
                </a:gridCol>
              </a:tblGrid>
              <a:tr h="362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Элемент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Элемент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60416756"/>
                  </a:ext>
                </a:extLst>
              </a:tr>
              <a:tr h="686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Типы данных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Выбор подходящих типов (INT, VARCHAR, DATE и т.д.)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Типы данных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78644971"/>
                  </a:ext>
                </a:extLst>
              </a:tr>
              <a:tr h="566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Индексы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Создание для ускорения выборки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Индексы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37114691"/>
                  </a:ext>
                </a:extLst>
              </a:tr>
              <a:tr h="663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Хранение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Размещение таблиц, партиционирование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Хранение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8875111"/>
                  </a:ext>
                </a:extLst>
              </a:tr>
              <a:tr h="663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Ограничения (constraints)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 NULL, UNIQUE, CHECK, FOREIGN KEY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Ограничения (constraints)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2203091"/>
                  </a:ext>
                </a:extLst>
              </a:tr>
              <a:tr h="663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Процедуры и триггеры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Для автоматизации логики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Процедуры и триггеры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926212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A56F9F5-D1EA-E55A-220C-77B9EAB9F0BF}"/>
              </a:ext>
            </a:extLst>
          </p:cNvPr>
          <p:cNvSpPr txBox="1"/>
          <p:nvPr/>
        </p:nvSpPr>
        <p:spPr>
          <a:xfrm>
            <a:off x="1023257" y="2281154"/>
            <a:ext cx="4475334" cy="1874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Цель: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Определить, как данные будут храниться и обрабатываться в конкретной СУБД.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Это уже работа с конкретной системой: MySQL, Oracle,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PostgreSQL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т.д.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9CDF76-65C2-F18D-8C5C-715BA875CA14}"/>
              </a:ext>
            </a:extLst>
          </p:cNvPr>
          <p:cNvSpPr txBox="1"/>
          <p:nvPr/>
        </p:nvSpPr>
        <p:spPr>
          <a:xfrm>
            <a:off x="1034144" y="4414753"/>
            <a:ext cx="4475334" cy="2295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Дополнительно: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Оптимизация по производительности (сравнение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plan-ов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Учет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транзакционности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изоляции.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Планирование резервного копирования и восстановления.</a:t>
            </a:r>
          </a:p>
        </p:txBody>
      </p:sp>
    </p:spTree>
    <p:extLst>
      <p:ext uri="{BB962C8B-B14F-4D97-AF65-F5344CB8AC3E}">
        <p14:creationId xmlns:p14="http://schemas.microsoft.com/office/powerpoint/2010/main" val="27289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DA5AA-A075-A016-CCD2-3ED72613A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1361923"/>
            <a:ext cx="7236047" cy="564848"/>
          </a:xfrm>
        </p:spPr>
        <p:txBody>
          <a:bodyPr/>
          <a:lstStyle/>
          <a:p>
            <a:pPr algn="ctr"/>
            <a:r>
              <a:rPr lang="ru-KZ" sz="2400" dirty="0"/>
              <a:t>Связь между уровнями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717AC99-EA21-96E3-0466-12CD1F47FC79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546130291"/>
              </p:ext>
            </p:extLst>
          </p:nvPr>
        </p:nvGraphicFramePr>
        <p:xfrm>
          <a:off x="337456" y="1926771"/>
          <a:ext cx="7434944" cy="3755571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858736">
                  <a:extLst>
                    <a:ext uri="{9D8B030D-6E8A-4147-A177-3AD203B41FA5}">
                      <a16:colId xmlns:a16="http://schemas.microsoft.com/office/drawing/2014/main" val="2586189173"/>
                    </a:ext>
                  </a:extLst>
                </a:gridCol>
                <a:gridCol w="1858736">
                  <a:extLst>
                    <a:ext uri="{9D8B030D-6E8A-4147-A177-3AD203B41FA5}">
                      <a16:colId xmlns:a16="http://schemas.microsoft.com/office/drawing/2014/main" val="1900766828"/>
                    </a:ext>
                  </a:extLst>
                </a:gridCol>
                <a:gridCol w="1858736">
                  <a:extLst>
                    <a:ext uri="{9D8B030D-6E8A-4147-A177-3AD203B41FA5}">
                      <a16:colId xmlns:a16="http://schemas.microsoft.com/office/drawing/2014/main" val="2490815129"/>
                    </a:ext>
                  </a:extLst>
                </a:gridCol>
                <a:gridCol w="1858736">
                  <a:extLst>
                    <a:ext uri="{9D8B030D-6E8A-4147-A177-3AD203B41FA5}">
                      <a16:colId xmlns:a16="http://schemas.microsoft.com/office/drawing/2014/main" val="2231308806"/>
                    </a:ext>
                  </a:extLst>
                </a:gridCol>
              </a:tblGrid>
              <a:tr h="430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Уровень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Фокус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Инструмент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Пример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18827582"/>
                  </a:ext>
                </a:extLst>
              </a:tr>
              <a:tr h="837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Концептуальный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Смысл данных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ER-модель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Студент, Курс, Запись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4276759"/>
                  </a:ext>
                </a:extLst>
              </a:tr>
              <a:tr h="1243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Логический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Структура БД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Таблицы, ключи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Таблица STUDENT(ID, Name, …)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55435281"/>
                  </a:ext>
                </a:extLst>
              </a:tr>
              <a:tr h="1243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Физический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</a:rPr>
                        <a:t>Реализация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SQL, индексы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</a:rPr>
                        <a:t>CREATE TABLE STUDENT (ID INT PRIMARY KEY, …)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3520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9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81012-7185-B84F-065B-2F26455E7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KZ" dirty="0"/>
              <a:t> Концептуально</a:t>
            </a:r>
            <a:r>
              <a:rPr lang="ru-RU" dirty="0"/>
              <a:t>е проектирование</a:t>
            </a:r>
            <a:r>
              <a:rPr lang="ru-KZ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F6913-DC1E-7DB4-66C5-F241D368A6E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r>
              <a:rPr lang="ru-KZ" b="1" dirty="0"/>
              <a:t>Предметная область:</a:t>
            </a:r>
            <a:endParaRPr lang="ru-KZ" dirty="0"/>
          </a:p>
          <a:p>
            <a:r>
              <a:rPr lang="ru-KZ" dirty="0"/>
              <a:t>Студенты записываются на курсы. Каждый студент может записаться на несколько курсов.</a:t>
            </a:r>
          </a:p>
          <a:p>
            <a:r>
              <a:rPr lang="ru-KZ" dirty="0"/>
              <a:t> </a:t>
            </a:r>
          </a:p>
          <a:p>
            <a:r>
              <a:rPr lang="ru-KZ" b="1" dirty="0"/>
              <a:t> Концептуально (ER-модель):</a:t>
            </a:r>
            <a:endParaRPr lang="ru-KZ" dirty="0"/>
          </a:p>
          <a:p>
            <a:pPr lvl="0"/>
            <a:r>
              <a:rPr lang="ru-KZ" dirty="0"/>
              <a:t>Сущности: Студент, Курс</a:t>
            </a:r>
          </a:p>
          <a:p>
            <a:pPr lvl="0"/>
            <a:r>
              <a:rPr lang="ru-KZ" dirty="0"/>
              <a:t>Связь: Записан (многие ко многим)</a:t>
            </a:r>
          </a:p>
          <a:p>
            <a:r>
              <a:rPr lang="ru-KZ" dirty="0"/>
              <a:t> 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9126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2D457-5E4C-1812-3BC4-347A337F7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E5CFD-AD6A-A585-AFE3-5F57D730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212794"/>
            <a:ext cx="10013710" cy="1216152"/>
          </a:xfrm>
        </p:spPr>
        <p:txBody>
          <a:bodyPr/>
          <a:lstStyle/>
          <a:p>
            <a:pPr algn="ctr"/>
            <a:r>
              <a:rPr lang="ru-KZ" dirty="0" err="1"/>
              <a:t>Логическ</a:t>
            </a:r>
            <a:r>
              <a:rPr lang="ru-RU" dirty="0" err="1"/>
              <a:t>ое</a:t>
            </a:r>
            <a:r>
              <a:rPr lang="ru-RU" dirty="0"/>
              <a:t> проектирование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835AF7-A407-EB16-1472-4A4296BA784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8744437" cy="3718557"/>
          </a:xfrm>
        </p:spPr>
        <p:txBody>
          <a:bodyPr/>
          <a:lstStyle/>
          <a:p>
            <a:r>
              <a:rPr lang="ru-KZ" b="1" dirty="0"/>
              <a:t> Логически:</a:t>
            </a:r>
            <a:endParaRPr lang="ru-KZ" dirty="0"/>
          </a:p>
          <a:p>
            <a:pPr lvl="0"/>
            <a:r>
              <a:rPr lang="ru-KZ" dirty="0"/>
              <a:t>Таблица: Студенты(</a:t>
            </a:r>
            <a:r>
              <a:rPr lang="ru-KZ" dirty="0" err="1"/>
              <a:t>Студент_ID</a:t>
            </a:r>
            <a:r>
              <a:rPr lang="ru-KZ" dirty="0"/>
              <a:t>, ФИО, ...)</a:t>
            </a:r>
          </a:p>
          <a:p>
            <a:pPr lvl="0"/>
            <a:r>
              <a:rPr lang="ru-KZ" dirty="0"/>
              <a:t>Таблица: Курсы(</a:t>
            </a:r>
            <a:r>
              <a:rPr lang="ru-KZ" dirty="0" err="1"/>
              <a:t>Курс_ID</a:t>
            </a:r>
            <a:r>
              <a:rPr lang="ru-KZ" dirty="0"/>
              <a:t>, Название, ...)</a:t>
            </a:r>
          </a:p>
          <a:p>
            <a:pPr lvl="0"/>
            <a:r>
              <a:rPr lang="ru-KZ" dirty="0"/>
              <a:t>Таблица-связка: Записи(</a:t>
            </a:r>
            <a:r>
              <a:rPr lang="ru-KZ" dirty="0" err="1"/>
              <a:t>Студент_ID</a:t>
            </a:r>
            <a:r>
              <a:rPr lang="ru-KZ" dirty="0"/>
              <a:t>, </a:t>
            </a:r>
            <a:r>
              <a:rPr lang="ru-KZ" dirty="0" err="1"/>
              <a:t>Курс_ID</a:t>
            </a:r>
            <a:r>
              <a:rPr lang="ru-KZ" dirty="0"/>
              <a:t>, </a:t>
            </a:r>
            <a:r>
              <a:rPr lang="ru-KZ" dirty="0" err="1"/>
              <a:t>Дата_записи</a:t>
            </a:r>
            <a:r>
              <a:rPr lang="ru-KZ" dirty="0"/>
              <a:t>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6521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77D81-0524-41F7-F9CF-B3740FDFA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6C90C-6020-2648-08B3-3DD57FC01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Физическое проектирование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0B6785-99A5-A4ED-D06A-C903CE88065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40971" y="2166256"/>
            <a:ext cx="6128658" cy="3718557"/>
          </a:xfrm>
        </p:spPr>
        <p:txBody>
          <a:bodyPr>
            <a:noAutofit/>
          </a:bodyPr>
          <a:lstStyle/>
          <a:p>
            <a:r>
              <a:rPr lang="ru-KZ" sz="1400" b="1" dirty="0"/>
              <a:t> Физически (SQL):</a:t>
            </a:r>
            <a:endParaRPr lang="ru-KZ" sz="1400" dirty="0"/>
          </a:p>
          <a:p>
            <a:r>
              <a:rPr lang="ru-KZ" sz="1400" dirty="0"/>
              <a:t>CREATE TABLE Студенты (</a:t>
            </a:r>
          </a:p>
          <a:p>
            <a:r>
              <a:rPr lang="ru-KZ" sz="1400" dirty="0"/>
              <a:t>    </a:t>
            </a:r>
            <a:r>
              <a:rPr lang="ru-KZ" sz="1400" dirty="0" err="1"/>
              <a:t>Студент_ID</a:t>
            </a:r>
            <a:r>
              <a:rPr lang="ru-KZ" sz="1400" dirty="0"/>
              <a:t> INT PRIMARY KEY,</a:t>
            </a:r>
          </a:p>
          <a:p>
            <a:r>
              <a:rPr lang="ru-KZ" sz="1400" dirty="0"/>
              <a:t>    ФИО VARCHAR(100),</a:t>
            </a:r>
            <a:r>
              <a:rPr lang="ru-RU" sz="1400" dirty="0"/>
              <a:t> </a:t>
            </a:r>
            <a:r>
              <a:rPr lang="ru-KZ" sz="1400" dirty="0"/>
              <a:t>    ...</a:t>
            </a:r>
          </a:p>
          <a:p>
            <a:r>
              <a:rPr lang="ru-KZ" sz="1400" dirty="0"/>
              <a:t>);</a:t>
            </a:r>
          </a:p>
          <a:p>
            <a:r>
              <a:rPr lang="ru-KZ" sz="1400" dirty="0"/>
              <a:t>CREATE TABLE Курсы (</a:t>
            </a:r>
          </a:p>
          <a:p>
            <a:r>
              <a:rPr lang="ru-KZ" sz="1400" dirty="0"/>
              <a:t>    </a:t>
            </a:r>
            <a:r>
              <a:rPr lang="ru-KZ" sz="1400" dirty="0" err="1"/>
              <a:t>Курс_ID</a:t>
            </a:r>
            <a:r>
              <a:rPr lang="ru-KZ" sz="1400" dirty="0"/>
              <a:t> INT PRIMARY KEY,</a:t>
            </a:r>
          </a:p>
          <a:p>
            <a:r>
              <a:rPr lang="ru-KZ" sz="1400" dirty="0"/>
              <a:t>    Название VARCHAR(100),</a:t>
            </a:r>
          </a:p>
          <a:p>
            <a:r>
              <a:rPr lang="ru-KZ" sz="1400" dirty="0"/>
              <a:t>    ...</a:t>
            </a:r>
          </a:p>
          <a:p>
            <a:r>
              <a:rPr lang="ru-KZ" sz="1400" dirty="0"/>
              <a:t>);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773943-77EA-8852-8055-67612C25A81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5486" y="2612569"/>
            <a:ext cx="5384725" cy="37185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KZ" dirty="0"/>
              <a:t>CREATE TABLE Записи (</a:t>
            </a:r>
          </a:p>
          <a:p>
            <a:pPr marL="0" indent="0">
              <a:buNone/>
            </a:pPr>
            <a:r>
              <a:rPr lang="ru-KZ" dirty="0"/>
              <a:t>    </a:t>
            </a:r>
            <a:r>
              <a:rPr lang="ru-KZ" dirty="0" err="1"/>
              <a:t>Студент_ID</a:t>
            </a:r>
            <a:r>
              <a:rPr lang="ru-KZ" dirty="0"/>
              <a:t> INT,</a:t>
            </a:r>
          </a:p>
          <a:p>
            <a:pPr marL="0" indent="0">
              <a:buNone/>
            </a:pPr>
            <a:r>
              <a:rPr lang="ru-KZ" dirty="0"/>
              <a:t>    </a:t>
            </a:r>
            <a:r>
              <a:rPr lang="ru-KZ" dirty="0" err="1"/>
              <a:t>Курс_ID</a:t>
            </a:r>
            <a:r>
              <a:rPr lang="ru-KZ" dirty="0"/>
              <a:t> INT,</a:t>
            </a:r>
          </a:p>
          <a:p>
            <a:pPr marL="0" indent="0">
              <a:buNone/>
            </a:pPr>
            <a:r>
              <a:rPr lang="ru-KZ" dirty="0"/>
              <a:t>    </a:t>
            </a:r>
            <a:r>
              <a:rPr lang="ru-KZ" dirty="0" err="1"/>
              <a:t>Дата_записи</a:t>
            </a:r>
            <a:r>
              <a:rPr lang="ru-KZ" dirty="0"/>
              <a:t> DATE,</a:t>
            </a:r>
          </a:p>
          <a:p>
            <a:pPr marL="0" indent="0">
              <a:buNone/>
            </a:pPr>
            <a:r>
              <a:rPr lang="ru-KZ" dirty="0"/>
              <a:t>    PRIMARY KEY (</a:t>
            </a:r>
            <a:r>
              <a:rPr lang="ru-KZ" dirty="0" err="1"/>
              <a:t>Студент_ID</a:t>
            </a:r>
            <a:r>
              <a:rPr lang="ru-KZ" dirty="0"/>
              <a:t>, </a:t>
            </a:r>
            <a:r>
              <a:rPr lang="ru-KZ" dirty="0" err="1"/>
              <a:t>Курс_ID</a:t>
            </a:r>
            <a:r>
              <a:rPr lang="ru-KZ" dirty="0"/>
              <a:t>),</a:t>
            </a:r>
          </a:p>
          <a:p>
            <a:pPr marL="0" indent="0">
              <a:buNone/>
            </a:pPr>
            <a:r>
              <a:rPr lang="ru-KZ" dirty="0"/>
              <a:t>    FOREIGN KEY (</a:t>
            </a:r>
            <a:r>
              <a:rPr lang="ru-KZ" dirty="0" err="1"/>
              <a:t>Студент_ID</a:t>
            </a:r>
            <a:r>
              <a:rPr lang="ru-KZ" dirty="0"/>
              <a:t>) REFERENCES Студенты(</a:t>
            </a:r>
            <a:r>
              <a:rPr lang="ru-KZ" dirty="0" err="1"/>
              <a:t>Студент_ID</a:t>
            </a:r>
            <a:r>
              <a:rPr lang="ru-KZ" dirty="0"/>
              <a:t>),</a:t>
            </a:r>
          </a:p>
          <a:p>
            <a:pPr marL="0" indent="0">
              <a:buNone/>
            </a:pPr>
            <a:r>
              <a:rPr lang="ru-KZ" dirty="0"/>
              <a:t>    FOREIGN KEY (</a:t>
            </a:r>
            <a:r>
              <a:rPr lang="ru-KZ" dirty="0" err="1"/>
              <a:t>Курс_ID</a:t>
            </a:r>
            <a:r>
              <a:rPr lang="ru-KZ" dirty="0"/>
              <a:t>) REFERENCES Курсы(</a:t>
            </a:r>
            <a:r>
              <a:rPr lang="ru-KZ" dirty="0" err="1"/>
              <a:t>Курс_ID</a:t>
            </a:r>
            <a:r>
              <a:rPr lang="ru-KZ" dirty="0"/>
              <a:t>)</a:t>
            </a:r>
          </a:p>
          <a:p>
            <a:pPr marL="0" indent="0">
              <a:buNone/>
            </a:pPr>
            <a:r>
              <a:rPr lang="ru-KZ" dirty="0"/>
              <a:t>);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96848316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7784</TotalTime>
  <Words>723</Words>
  <Application>Microsoft Office PowerPoint</Application>
  <PresentationFormat>Широкоэкранный</PresentationFormat>
  <Paragraphs>126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Meiryo</vt:lpstr>
      <vt:lpstr>Aptos</vt:lpstr>
      <vt:lpstr>Calibri</vt:lpstr>
      <vt:lpstr>Corbel</vt:lpstr>
      <vt:lpstr>Symbol</vt:lpstr>
      <vt:lpstr>Wingdings</vt:lpstr>
      <vt:lpstr>ShojiVTI</vt:lpstr>
      <vt:lpstr>  Этапы проектирования проектирования баз данных. Концептуальное, логическое и физическое проектирование  </vt:lpstr>
      <vt:lpstr>Презентация PowerPoint</vt:lpstr>
      <vt:lpstr>Концептуальное проектирование (Conceptual Design) </vt:lpstr>
      <vt:lpstr>Логическое проектирование (Logical Design)</vt:lpstr>
      <vt:lpstr>Физическое проектирование (Physical Design) </vt:lpstr>
      <vt:lpstr>Связь между уровнями</vt:lpstr>
      <vt:lpstr> Концептуальное проектирование </vt:lpstr>
      <vt:lpstr>Логическое проектирование </vt:lpstr>
      <vt:lpstr>Физическое проектирование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15</cp:revision>
  <dcterms:created xsi:type="dcterms:W3CDTF">2025-06-29T15:56:56Z</dcterms:created>
  <dcterms:modified xsi:type="dcterms:W3CDTF">2025-10-29T13:50:57Z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